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3632"/>
  </p:normalViewPr>
  <p:slideViewPr>
    <p:cSldViewPr snapToGrid="0" snapToObjects="1">
      <p:cViewPr>
        <p:scale>
          <a:sx n="117" d="100"/>
          <a:sy n="117" d="100"/>
        </p:scale>
        <p:origin x="360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7315-1024-654F-8F64-196B438AF113}" type="datetimeFigureOut">
              <a:rPr lang="nl-NL" smtClean="0"/>
              <a:t>11-01-18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5C32-80E1-1E41-AEBD-127CE4FE72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464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7315-1024-654F-8F64-196B438AF113}" type="datetimeFigureOut">
              <a:rPr lang="nl-NL" smtClean="0"/>
              <a:t>11-01-18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5C32-80E1-1E41-AEBD-127CE4FE72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56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7315-1024-654F-8F64-196B438AF113}" type="datetimeFigureOut">
              <a:rPr lang="nl-NL" smtClean="0"/>
              <a:t>11-01-18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5C32-80E1-1E41-AEBD-127CE4FE72FC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2853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7315-1024-654F-8F64-196B438AF113}" type="datetimeFigureOut">
              <a:rPr lang="nl-NL" smtClean="0"/>
              <a:t>11-01-18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5C32-80E1-1E41-AEBD-127CE4FE72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6842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 met c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7315-1024-654F-8F64-196B438AF113}" type="datetimeFigureOut">
              <a:rPr lang="nl-NL" smtClean="0"/>
              <a:t>11-01-18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5C32-80E1-1E41-AEBD-127CE4FE72FC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07942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7315-1024-654F-8F64-196B438AF113}" type="datetimeFigureOut">
              <a:rPr lang="nl-NL" smtClean="0"/>
              <a:t>11-01-18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5C32-80E1-1E41-AEBD-127CE4FE72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2122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7315-1024-654F-8F64-196B438AF113}" type="datetimeFigureOut">
              <a:rPr lang="nl-NL" smtClean="0"/>
              <a:t>11-01-18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5C32-80E1-1E41-AEBD-127CE4FE72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06139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7315-1024-654F-8F64-196B438AF113}" type="datetimeFigureOut">
              <a:rPr lang="nl-NL" smtClean="0"/>
              <a:t>11-01-18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5C32-80E1-1E41-AEBD-127CE4FE72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752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7315-1024-654F-8F64-196B438AF113}" type="datetimeFigureOut">
              <a:rPr lang="nl-NL" smtClean="0"/>
              <a:t>11-01-18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5C32-80E1-1E41-AEBD-127CE4FE72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8501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7315-1024-654F-8F64-196B438AF113}" type="datetimeFigureOut">
              <a:rPr lang="nl-NL" smtClean="0"/>
              <a:t>11-01-18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5C32-80E1-1E41-AEBD-127CE4FE72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943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7315-1024-654F-8F64-196B438AF113}" type="datetimeFigureOut">
              <a:rPr lang="nl-NL" smtClean="0"/>
              <a:t>11-01-18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5C32-80E1-1E41-AEBD-127CE4FE72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743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7315-1024-654F-8F64-196B438AF113}" type="datetimeFigureOut">
              <a:rPr lang="nl-NL" smtClean="0"/>
              <a:t>11-01-18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5C32-80E1-1E41-AEBD-127CE4FE72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026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7315-1024-654F-8F64-196B438AF113}" type="datetimeFigureOut">
              <a:rPr lang="nl-NL" smtClean="0"/>
              <a:t>11-01-18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5C32-80E1-1E41-AEBD-127CE4FE72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7526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7315-1024-654F-8F64-196B438AF113}" type="datetimeFigureOut">
              <a:rPr lang="nl-NL" smtClean="0"/>
              <a:t>11-01-18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5C32-80E1-1E41-AEBD-127CE4FE72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2433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7315-1024-654F-8F64-196B438AF113}" type="datetimeFigureOut">
              <a:rPr lang="nl-NL" smtClean="0"/>
              <a:t>11-01-18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5C32-80E1-1E41-AEBD-127CE4FE72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3672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7315-1024-654F-8F64-196B438AF113}" type="datetimeFigureOut">
              <a:rPr lang="nl-NL" smtClean="0"/>
              <a:t>11-01-18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5C32-80E1-1E41-AEBD-127CE4FE72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5161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57315-1024-654F-8F64-196B438AF113}" type="datetimeFigureOut">
              <a:rPr lang="nl-NL" smtClean="0"/>
              <a:t>11-01-18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E945C32-80E1-1E41-AEBD-127CE4FE72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4981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2404534"/>
            <a:ext cx="12191999" cy="1646302"/>
          </a:xfrm>
        </p:spPr>
        <p:txBody>
          <a:bodyPr/>
          <a:lstStyle/>
          <a:p>
            <a:pPr algn="ctr"/>
            <a:r>
              <a:rPr lang="nl-NL" b="1" dirty="0" smtClean="0"/>
              <a:t>3.4  JAPANSE BEZETTING EN DEKOLONISATIE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nl-NL" b="1" dirty="0"/>
              <a:t>NEDERLAND EN INDONESIË</a:t>
            </a:r>
          </a:p>
          <a:p>
            <a:pPr algn="ctr"/>
            <a:r>
              <a:rPr lang="nl-NL" b="1" dirty="0"/>
              <a:t>HOOFDSTUK 3</a:t>
            </a:r>
          </a:p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8380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119743"/>
            <a:ext cx="12192000" cy="947057"/>
          </a:xfrm>
        </p:spPr>
        <p:txBody>
          <a:bodyPr/>
          <a:lstStyle/>
          <a:p>
            <a:r>
              <a:rPr lang="nl-NL" b="1" dirty="0" smtClean="0"/>
              <a:t>POLITIONELE ACTIE OF MILITAIRE ACTIE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925287"/>
            <a:ext cx="12192000" cy="5932714"/>
          </a:xfrm>
        </p:spPr>
        <p:txBody>
          <a:bodyPr/>
          <a:lstStyle/>
          <a:p>
            <a:r>
              <a:rPr lang="nl-NL" altLang="nl-NL" dirty="0"/>
              <a:t>Niet politie werd gestuurd, maar het leger</a:t>
            </a:r>
            <a:r>
              <a:rPr lang="nl-NL" altLang="nl-NL" dirty="0" smtClean="0"/>
              <a:t>.</a:t>
            </a:r>
          </a:p>
          <a:p>
            <a:r>
              <a:rPr lang="nl-NL" altLang="nl-NL" dirty="0" smtClean="0"/>
              <a:t>Het leger verdedigt het land tegen andere landen</a:t>
            </a:r>
          </a:p>
          <a:p>
            <a:r>
              <a:rPr lang="nl-NL" altLang="nl-NL" dirty="0" smtClean="0"/>
              <a:t>De politie zorgt voor rust en orde in het eigen land</a:t>
            </a:r>
            <a:endParaRPr lang="nl-NL" altLang="nl-NL" dirty="0"/>
          </a:p>
          <a:p>
            <a:endParaRPr lang="nl-NL" altLang="nl-NL" dirty="0"/>
          </a:p>
          <a:p>
            <a:r>
              <a:rPr lang="nl-NL" altLang="nl-NL" dirty="0"/>
              <a:t>NL noemt het politionele acties, omdat zij Indonesië als deel van NL </a:t>
            </a:r>
            <a:r>
              <a:rPr lang="nl-NL" altLang="nl-NL" dirty="0" smtClean="0"/>
              <a:t>zien en aan het buitenland wilde laten zien, dat Indonesië een deel van </a:t>
            </a:r>
            <a:r>
              <a:rPr lang="nl-NL" altLang="nl-NL" dirty="0"/>
              <a:t>N</a:t>
            </a:r>
            <a:r>
              <a:rPr lang="nl-NL" altLang="nl-NL" dirty="0" smtClean="0"/>
              <a:t>ederland is</a:t>
            </a:r>
            <a:endParaRPr lang="nl-NL" altLang="nl-NL" dirty="0"/>
          </a:p>
          <a:p>
            <a:r>
              <a:rPr lang="nl-NL" altLang="nl-NL" dirty="0" smtClean="0"/>
              <a:t>Als Nederland zelf over een oorlog had gesproken, 													       hadden zij daarmee erkend, dat Indonesië 															      een onafhankelijk land was.</a:t>
            </a:r>
            <a:endParaRPr lang="nl-NL" alt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000" y="3289300"/>
            <a:ext cx="6350000" cy="35687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3810000" y="5910943"/>
            <a:ext cx="203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Executies van </a:t>
            </a:r>
            <a:r>
              <a:rPr lang="nl-NL" sz="1200" dirty="0" err="1" smtClean="0"/>
              <a:t>Rawagede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1306032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0"/>
            <a:ext cx="11514666" cy="805543"/>
          </a:xfrm>
        </p:spPr>
        <p:txBody>
          <a:bodyPr/>
          <a:lstStyle/>
          <a:p>
            <a:pPr algn="ctr"/>
            <a:r>
              <a:rPr lang="nl-NL" b="1" dirty="0" smtClean="0"/>
              <a:t>SOUVEREINITEITSOVERDRACHT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914401"/>
            <a:ext cx="12192000" cy="5943600"/>
          </a:xfrm>
        </p:spPr>
        <p:txBody>
          <a:bodyPr/>
          <a:lstStyle/>
          <a:p>
            <a:r>
              <a:rPr lang="nl-NL" dirty="0" smtClean="0"/>
              <a:t>Soevereine macht is de hoogste macht in een land</a:t>
            </a:r>
          </a:p>
          <a:p>
            <a:endParaRPr lang="nl-NL" dirty="0"/>
          </a:p>
          <a:p>
            <a:r>
              <a:rPr lang="nl-NL" dirty="0" smtClean="0"/>
              <a:t>27 december 1949 vindt de </a:t>
            </a:r>
            <a:r>
              <a:rPr lang="nl-NL" dirty="0" err="1" smtClean="0"/>
              <a:t>souvereiniteitsoverdracht</a:t>
            </a:r>
            <a:r>
              <a:rPr lang="nl-NL" dirty="0" smtClean="0"/>
              <a:t> plaats in </a:t>
            </a:r>
            <a:r>
              <a:rPr lang="nl-NL" dirty="0"/>
              <a:t>A</a:t>
            </a:r>
            <a:r>
              <a:rPr lang="nl-NL" dirty="0" smtClean="0"/>
              <a:t>msterdam en Jakarta</a:t>
            </a:r>
          </a:p>
          <a:p>
            <a:r>
              <a:rPr lang="nl-NL" dirty="0" smtClean="0"/>
              <a:t>Koningin Wilhelmina tekent namens </a:t>
            </a:r>
            <a:r>
              <a:rPr lang="nl-NL" dirty="0"/>
              <a:t>N</a:t>
            </a:r>
            <a:r>
              <a:rPr lang="nl-NL" dirty="0" smtClean="0"/>
              <a:t>ederland in Amsterdam</a:t>
            </a:r>
          </a:p>
          <a:p>
            <a:r>
              <a:rPr lang="nl-NL" dirty="0" smtClean="0"/>
              <a:t>De gouverneur-generaal (hoogste Nederlandse bestuurder van NL in Nederlands-Indië) tekent namens Nederland in Jakarta</a:t>
            </a:r>
          </a:p>
          <a:p>
            <a:endParaRPr lang="nl-NL" dirty="0"/>
          </a:p>
          <a:p>
            <a:r>
              <a:rPr lang="nl-NL" dirty="0" smtClean="0"/>
              <a:t>Soekarno is de 1</a:t>
            </a:r>
            <a:r>
              <a:rPr lang="nl-NL" baseline="30000" dirty="0" smtClean="0"/>
              <a:t>e</a:t>
            </a:r>
            <a:r>
              <a:rPr lang="nl-NL" dirty="0" smtClean="0"/>
              <a:t> president van de federale republiek Indonesië,</a:t>
            </a:r>
          </a:p>
          <a:p>
            <a:r>
              <a:rPr lang="nl-NL" dirty="0" smtClean="0"/>
              <a:t>Maar 1 jaar later wordt Indonesië al een eenheidsstaat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544" y="3048000"/>
            <a:ext cx="5195456" cy="3810001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4060371" y="6030686"/>
            <a:ext cx="29361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err="1" smtClean="0"/>
              <a:t>Souvereiniteitsoverdracht</a:t>
            </a:r>
            <a:r>
              <a:rPr lang="nl-NL" sz="1200" dirty="0" smtClean="0"/>
              <a:t> in Jakarta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163137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816429"/>
          </a:xfrm>
        </p:spPr>
        <p:txBody>
          <a:bodyPr/>
          <a:lstStyle/>
          <a:p>
            <a:pPr algn="ctr"/>
            <a:r>
              <a:rPr lang="nl-NL" b="1" dirty="0" smtClean="0"/>
              <a:t>JAPAN EN DE 2</a:t>
            </a:r>
            <a:r>
              <a:rPr lang="nl-NL" b="1" baseline="30000" dirty="0" smtClean="0"/>
              <a:t>E</a:t>
            </a:r>
            <a:r>
              <a:rPr lang="nl-NL" b="1" dirty="0" smtClean="0"/>
              <a:t> WERELDOORLOG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816429"/>
            <a:ext cx="12192000" cy="5224933"/>
          </a:xfrm>
        </p:spPr>
        <p:txBody>
          <a:bodyPr/>
          <a:lstStyle/>
          <a:p>
            <a:r>
              <a:rPr lang="nl-NL" dirty="0" smtClean="0"/>
              <a:t>7 December 1941	Japanse aanval op Pearl </a:t>
            </a:r>
            <a:r>
              <a:rPr lang="nl-NL" dirty="0" err="1" smtClean="0"/>
              <a:t>Harbor</a:t>
            </a:r>
            <a:r>
              <a:rPr lang="nl-NL" dirty="0" smtClean="0"/>
              <a:t>: </a:t>
            </a:r>
            <a:r>
              <a:rPr lang="nl-NL" dirty="0"/>
              <a:t>J</a:t>
            </a:r>
            <a:r>
              <a:rPr lang="nl-NL" dirty="0" smtClean="0"/>
              <a:t>apan en V.S doen mee aan 2</a:t>
            </a:r>
            <a:r>
              <a:rPr lang="nl-NL" baseline="30000" dirty="0" smtClean="0"/>
              <a:t>e</a:t>
            </a:r>
            <a:r>
              <a:rPr lang="nl-NL" dirty="0" smtClean="0"/>
              <a:t> Wereldoorlog</a:t>
            </a:r>
          </a:p>
          <a:p>
            <a:r>
              <a:rPr lang="nl-NL" dirty="0" smtClean="0"/>
              <a:t>28 februari 1942	Japan valt Nederlands-Indië aan</a:t>
            </a:r>
          </a:p>
          <a:p>
            <a:r>
              <a:rPr lang="nl-NL" dirty="0" smtClean="0"/>
              <a:t>9 maart 1942		Nederland geeft zich over aan Japan</a:t>
            </a:r>
          </a:p>
          <a:p>
            <a:endParaRPr lang="nl-NL" dirty="0"/>
          </a:p>
          <a:p>
            <a:r>
              <a:rPr lang="nl-NL" dirty="0" smtClean="0"/>
              <a:t>Indonesiërs zien dat Nederland kan worden verslagen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0156" y="2906486"/>
            <a:ext cx="5336759" cy="3836697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4278086" y="5486400"/>
            <a:ext cx="22669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Japan valt Batavia binnen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643860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130630"/>
            <a:ext cx="8596668" cy="1055914"/>
          </a:xfrm>
        </p:spPr>
        <p:txBody>
          <a:bodyPr/>
          <a:lstStyle/>
          <a:p>
            <a:pPr algn="ctr"/>
            <a:r>
              <a:rPr lang="nl-NL" b="1" dirty="0" smtClean="0"/>
              <a:t>KAMPEN EN DWANGARBEID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" y="849087"/>
            <a:ext cx="12107916" cy="6008914"/>
          </a:xfrm>
        </p:spPr>
        <p:txBody>
          <a:bodyPr/>
          <a:lstStyle/>
          <a:p>
            <a:r>
              <a:rPr lang="nl-NL" dirty="0" smtClean="0"/>
              <a:t>Japan gebruikt kreet ‘Azië voor de Aziaten’ om steun te krijgen van inheemse bevolking in veroverde kolonies</a:t>
            </a:r>
          </a:p>
          <a:p>
            <a:r>
              <a:rPr lang="nl-NL" dirty="0" smtClean="0"/>
              <a:t>PNI van Soekarno steunen Japan</a:t>
            </a:r>
          </a:p>
          <a:p>
            <a:r>
              <a:rPr lang="nl-NL" dirty="0" smtClean="0"/>
              <a:t>Japan belooft Indonesiërs onafhankelijkheid</a:t>
            </a:r>
          </a:p>
          <a:p>
            <a:r>
              <a:rPr lang="nl-NL" dirty="0" smtClean="0"/>
              <a:t>Japan maakt einde aan </a:t>
            </a:r>
            <a:r>
              <a:rPr lang="nl-NL" dirty="0"/>
              <a:t>N</a:t>
            </a:r>
            <a:r>
              <a:rPr lang="nl-NL" dirty="0" smtClean="0"/>
              <a:t>ederlandse invloeden in maatschappij</a:t>
            </a:r>
          </a:p>
          <a:p>
            <a:r>
              <a:rPr lang="nl-NL" dirty="0" smtClean="0"/>
              <a:t>Alle Nederlanders opgesloten  in kampen: ‘De Jappenkampen’</a:t>
            </a:r>
          </a:p>
          <a:p>
            <a:r>
              <a:rPr lang="nl-NL" dirty="0" smtClean="0"/>
              <a:t>Mannen en jongens verrichten dwangarbeid, bijvoorbeeld de Birmalijn</a:t>
            </a:r>
          </a:p>
          <a:p>
            <a:r>
              <a:rPr lang="nl-NL" dirty="0" smtClean="0"/>
              <a:t>Indonesiërs krijgen geen onafhankelijkheid</a:t>
            </a:r>
          </a:p>
          <a:p>
            <a:r>
              <a:rPr lang="nl-NL" dirty="0" smtClean="0"/>
              <a:t>Japan rooft grondstoffen uit Indonesië</a:t>
            </a:r>
          </a:p>
          <a:p>
            <a:r>
              <a:rPr lang="nl-NL" dirty="0" smtClean="0"/>
              <a:t>2 Miljoen Indonesiërs sterven door honger en uitputting 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6370" y="3212600"/>
            <a:ext cx="5845629" cy="3645399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2841170" y="6008914"/>
            <a:ext cx="34211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Dwangarbeiders werken aan de Birma-spoorlijn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1136741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185057"/>
            <a:ext cx="8596668" cy="968829"/>
          </a:xfrm>
        </p:spPr>
        <p:txBody>
          <a:bodyPr/>
          <a:lstStyle/>
          <a:p>
            <a:pPr algn="ctr"/>
            <a:r>
              <a:rPr lang="nl-NL" b="1" dirty="0" smtClean="0"/>
              <a:t>DEKOLONISATIE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001487"/>
            <a:ext cx="12192000" cy="5039876"/>
          </a:xfrm>
        </p:spPr>
        <p:txBody>
          <a:bodyPr/>
          <a:lstStyle/>
          <a:p>
            <a:r>
              <a:rPr lang="nl-NL" dirty="0" smtClean="0"/>
              <a:t>15 augustus 1945	Japan geeft zich over</a:t>
            </a:r>
          </a:p>
          <a:p>
            <a:r>
              <a:rPr lang="nl-NL" dirty="0" smtClean="0"/>
              <a:t>17 augustus 1945	Soekarno roept de onafhankelijkheid uit en wordt president van de Republiek Indonesië</a:t>
            </a:r>
          </a:p>
          <a:p>
            <a:endParaRPr lang="nl-NL" dirty="0"/>
          </a:p>
          <a:p>
            <a:r>
              <a:rPr lang="nl-NL" dirty="0" smtClean="0"/>
              <a:t>Gevolg is chaos:</a:t>
            </a:r>
          </a:p>
          <a:p>
            <a:r>
              <a:rPr lang="nl-NL" dirty="0" smtClean="0"/>
              <a:t>Japanse soldaten nog niet vertrokken</a:t>
            </a:r>
          </a:p>
          <a:p>
            <a:r>
              <a:rPr lang="nl-NL" dirty="0" smtClean="0"/>
              <a:t>Jonge Indonesiërs plunderen en moorden: 100.000 doden, </a:t>
            </a:r>
            <a:r>
              <a:rPr lang="nl-NL" dirty="0" smtClean="0"/>
              <a:t>											     waarvan </a:t>
            </a:r>
            <a:r>
              <a:rPr lang="nl-NL" dirty="0" smtClean="0"/>
              <a:t>3000 Nederlanders = </a:t>
            </a:r>
            <a:r>
              <a:rPr lang="nl-NL" dirty="0" err="1" smtClean="0"/>
              <a:t>Bersiap</a:t>
            </a:r>
            <a:r>
              <a:rPr lang="nl-NL" dirty="0" smtClean="0"/>
              <a:t>-periode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7000" y="2412793"/>
            <a:ext cx="4445000" cy="44450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5225143" y="6204857"/>
            <a:ext cx="13516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/>
              <a:t>17 augustus 1945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086035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163286"/>
            <a:ext cx="11514666" cy="925285"/>
          </a:xfrm>
        </p:spPr>
        <p:txBody>
          <a:bodyPr/>
          <a:lstStyle/>
          <a:p>
            <a:r>
              <a:rPr lang="nl-NL" b="1" dirty="0" smtClean="0"/>
              <a:t>NEDERLAND ACCEPTEERT REPUBLIEK INDONESIË NIET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328057"/>
            <a:ext cx="12192000" cy="5529943"/>
          </a:xfrm>
        </p:spPr>
        <p:txBody>
          <a:bodyPr/>
          <a:lstStyle/>
          <a:p>
            <a:r>
              <a:rPr lang="nl-NL" dirty="0" smtClean="0"/>
              <a:t>Nederland is bang om zonder Indonesië arm en onbelangrijk te worden</a:t>
            </a:r>
          </a:p>
          <a:p>
            <a:r>
              <a:rPr lang="nl-NL" dirty="0" smtClean="0"/>
              <a:t>Nederland wil niet praten met de ‘verrader’ Soekarno</a:t>
            </a:r>
          </a:p>
          <a:p>
            <a:r>
              <a:rPr lang="nl-NL" dirty="0" smtClean="0"/>
              <a:t>V.S., G-B </a:t>
            </a:r>
            <a:r>
              <a:rPr lang="nl-NL" dirty="0" smtClean="0"/>
              <a:t>dwingen </a:t>
            </a:r>
            <a:r>
              <a:rPr lang="nl-NL" dirty="0"/>
              <a:t>N</a:t>
            </a:r>
            <a:r>
              <a:rPr lang="nl-NL" dirty="0" smtClean="0"/>
              <a:t>ederland </a:t>
            </a:r>
            <a:r>
              <a:rPr lang="nl-NL" dirty="0" smtClean="0"/>
              <a:t>om te onderhandelen met Indonesië</a:t>
            </a:r>
          </a:p>
          <a:p>
            <a:endParaRPr lang="nl-NL" dirty="0"/>
          </a:p>
          <a:p>
            <a:r>
              <a:rPr lang="nl-NL" dirty="0" smtClean="0"/>
              <a:t>V.S. En G-B zijn tegen een gekoloniseerd Indonesië, omdat:</a:t>
            </a:r>
          </a:p>
          <a:p>
            <a:r>
              <a:rPr lang="nl-NL" dirty="0" smtClean="0"/>
              <a:t>Zij bang zijn dat Indonesië in de Koude Oorlog </a:t>
            </a:r>
            <a:r>
              <a:rPr lang="nl-NL" dirty="0" smtClean="0"/>
              <a:t>de </a:t>
            </a:r>
            <a:r>
              <a:rPr lang="nl-NL" dirty="0" smtClean="0"/>
              <a:t>kan</a:t>
            </a:r>
            <a:r>
              <a:rPr lang="nl-NL" dirty="0" smtClean="0"/>
              <a:t>t </a:t>
            </a:r>
            <a:r>
              <a:rPr lang="nl-NL" dirty="0" smtClean="0"/>
              <a:t>van de Sovjet Unie kiest, omdat Nederland een bondgenoot van de V.S. </a:t>
            </a:r>
            <a:r>
              <a:rPr lang="nl-NL" dirty="0"/>
              <a:t>i</a:t>
            </a:r>
            <a:r>
              <a:rPr lang="nl-NL" dirty="0" smtClean="0"/>
              <a:t>s.</a:t>
            </a:r>
          </a:p>
          <a:p>
            <a:r>
              <a:rPr lang="nl-NL" dirty="0" smtClean="0"/>
              <a:t>De V.S. vroeger zelf een kolonie zijn geweest</a:t>
            </a:r>
          </a:p>
          <a:p>
            <a:r>
              <a:rPr lang="nl-NL" dirty="0" smtClean="0"/>
              <a:t>G-B in 1947 haar kolonie Brits-Indië onafhankelijk laat worden: India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3829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141514"/>
            <a:ext cx="8596668" cy="1077686"/>
          </a:xfrm>
        </p:spPr>
        <p:txBody>
          <a:bodyPr/>
          <a:lstStyle/>
          <a:p>
            <a:pPr algn="ctr"/>
            <a:r>
              <a:rPr lang="nl-NL" b="1" dirty="0"/>
              <a:t>AKKOORD VAN LINGGADJATI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219200"/>
            <a:ext cx="12192000" cy="5638799"/>
          </a:xfrm>
        </p:spPr>
        <p:txBody>
          <a:bodyPr/>
          <a:lstStyle/>
          <a:p>
            <a:r>
              <a:rPr lang="nl-NL" dirty="0" smtClean="0"/>
              <a:t>November 1946	Akkoord van </a:t>
            </a:r>
            <a:r>
              <a:rPr lang="nl-NL" dirty="0" err="1" smtClean="0"/>
              <a:t>Linggadjati</a:t>
            </a:r>
            <a:r>
              <a:rPr lang="nl-NL" dirty="0" smtClean="0"/>
              <a:t>:</a:t>
            </a:r>
          </a:p>
          <a:p>
            <a:r>
              <a:rPr lang="nl-NL" dirty="0" smtClean="0"/>
              <a:t>Nederland erkent alleen gezag van Indonesië over Java en Sumatra</a:t>
            </a:r>
          </a:p>
          <a:p>
            <a:r>
              <a:rPr lang="nl-NL" dirty="0" smtClean="0"/>
              <a:t>Indonesië wordt een federatie: en verbond van staten (zoals de V.S.)</a:t>
            </a:r>
          </a:p>
          <a:p>
            <a:r>
              <a:rPr lang="nl-NL" dirty="0" smtClean="0"/>
              <a:t>Indonesië en Nederland worden deelstaten van een unie onder leiding van koningin Wilhelmina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230" y="3051116"/>
            <a:ext cx="5866772" cy="3806883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762000" y="3712029"/>
            <a:ext cx="24601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Onderhandelingen in </a:t>
            </a:r>
            <a:r>
              <a:rPr lang="nl-NL" sz="1200" dirty="0" err="1" smtClean="0"/>
              <a:t>Linggadjati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814229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163286"/>
            <a:ext cx="12192000" cy="1023257"/>
          </a:xfrm>
        </p:spPr>
        <p:txBody>
          <a:bodyPr/>
          <a:lstStyle/>
          <a:p>
            <a:r>
              <a:rPr lang="nl-NL" b="1" dirty="0" smtClean="0"/>
              <a:t>VERZET TEGEN HET AKKOORD VAN LINGGADJATI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023257"/>
            <a:ext cx="12192000" cy="5834743"/>
          </a:xfrm>
        </p:spPr>
        <p:txBody>
          <a:bodyPr/>
          <a:lstStyle/>
          <a:p>
            <a:r>
              <a:rPr lang="nl-NL" b="1" dirty="0" smtClean="0"/>
              <a:t>Verzet in </a:t>
            </a:r>
            <a:r>
              <a:rPr lang="nl-NL" b="1" dirty="0"/>
              <a:t>N</a:t>
            </a:r>
            <a:r>
              <a:rPr lang="nl-NL" b="1" dirty="0" smtClean="0"/>
              <a:t>ederland:</a:t>
            </a:r>
          </a:p>
          <a:p>
            <a:r>
              <a:rPr lang="nl-NL" dirty="0" smtClean="0"/>
              <a:t>Verzet tegen afstaan van Java en Sumatra, omdat dit een economische ramp zou betekenen</a:t>
            </a:r>
          </a:p>
          <a:p>
            <a:endParaRPr lang="nl-NL" b="1" dirty="0"/>
          </a:p>
          <a:p>
            <a:r>
              <a:rPr lang="nl-NL" b="1" dirty="0" smtClean="0"/>
              <a:t>Verzet in Indonesië:</a:t>
            </a:r>
          </a:p>
          <a:p>
            <a:r>
              <a:rPr lang="nl-NL" dirty="0" smtClean="0"/>
              <a:t>Indonesië wilde onafhankelijkheid voor alle eilanden</a:t>
            </a:r>
          </a:p>
          <a:p>
            <a:r>
              <a:rPr lang="nl-NL" dirty="0" smtClean="0"/>
              <a:t>Indonesië wilde geen federatie maar een </a:t>
            </a:r>
            <a:r>
              <a:rPr lang="nl-NL" b="1" dirty="0" smtClean="0"/>
              <a:t>eenheidsstaat</a:t>
            </a:r>
          </a:p>
          <a:p>
            <a:r>
              <a:rPr lang="nl-NL" dirty="0" smtClean="0"/>
              <a:t>Indonesië wilde niet in een unie met Nederland </a:t>
            </a:r>
            <a:r>
              <a:rPr lang="nl-NL" dirty="0" err="1" smtClean="0"/>
              <a:t>olv</a:t>
            </a:r>
            <a:r>
              <a:rPr lang="nl-NL" dirty="0" smtClean="0"/>
              <a:t> 										                   koningin Wilhelmina</a:t>
            </a:r>
          </a:p>
          <a:p>
            <a:endParaRPr lang="nl-NL" dirty="0"/>
          </a:p>
          <a:p>
            <a:r>
              <a:rPr lang="nl-NL" b="1" dirty="0" smtClean="0"/>
              <a:t>Eenheidsstaat is</a:t>
            </a:r>
            <a:r>
              <a:rPr lang="nl-NL" dirty="0" smtClean="0"/>
              <a:t> een staat met 1 centraal bestuur in 												       Jakarta voor heel Indonesië</a:t>
            </a:r>
            <a:endParaRPr lang="nl-NL" b="1" dirty="0" smtClean="0"/>
          </a:p>
          <a:p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6304" y="3507921"/>
            <a:ext cx="5955696" cy="3350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528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49829"/>
          </a:xfrm>
        </p:spPr>
        <p:txBody>
          <a:bodyPr/>
          <a:lstStyle/>
          <a:p>
            <a:pPr algn="ctr"/>
            <a:r>
              <a:rPr lang="nl-NL" b="1" dirty="0" smtClean="0"/>
              <a:t>1</a:t>
            </a:r>
            <a:r>
              <a:rPr lang="nl-NL" b="1" baseline="30000" dirty="0" smtClean="0"/>
              <a:t>e</a:t>
            </a:r>
            <a:r>
              <a:rPr lang="nl-NL" b="1" dirty="0" smtClean="0"/>
              <a:t> POLITIONELE ACTIE</a:t>
            </a:r>
            <a:br>
              <a:rPr lang="nl-NL" b="1" dirty="0" smtClean="0"/>
            </a:br>
            <a:r>
              <a:rPr lang="nl-NL" b="1" dirty="0" smtClean="0"/>
              <a:t>1947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349828"/>
            <a:ext cx="12192000" cy="5508171"/>
          </a:xfrm>
        </p:spPr>
        <p:txBody>
          <a:bodyPr/>
          <a:lstStyle/>
          <a:p>
            <a:r>
              <a:rPr lang="nl-NL" dirty="0" smtClean="0"/>
              <a:t>Het akkoord van </a:t>
            </a:r>
            <a:r>
              <a:rPr lang="nl-NL" dirty="0" err="1" smtClean="0"/>
              <a:t>Linggadjati</a:t>
            </a:r>
            <a:r>
              <a:rPr lang="nl-NL" dirty="0" smtClean="0"/>
              <a:t> wordt niet nageleefd: steeds meer geweld </a:t>
            </a:r>
          </a:p>
          <a:p>
            <a:r>
              <a:rPr lang="nl-NL" dirty="0" smtClean="0"/>
              <a:t>Nederlandse bedrijven worden bezet door opstandelingen</a:t>
            </a:r>
          </a:p>
          <a:p>
            <a:endParaRPr lang="nl-NL" dirty="0"/>
          </a:p>
          <a:p>
            <a:r>
              <a:rPr lang="nl-NL" dirty="0" smtClean="0"/>
              <a:t>1</a:t>
            </a:r>
            <a:r>
              <a:rPr lang="nl-NL" baseline="30000" dirty="0" smtClean="0"/>
              <a:t>e</a:t>
            </a:r>
            <a:r>
              <a:rPr lang="nl-NL" dirty="0" smtClean="0"/>
              <a:t> Politionele actie in 1947</a:t>
            </a:r>
          </a:p>
          <a:p>
            <a:r>
              <a:rPr lang="nl-NL" dirty="0" smtClean="0"/>
              <a:t>Nederland stuurt in 1947 100.000 militairen 														            naar Indonesië</a:t>
            </a:r>
          </a:p>
          <a:p>
            <a:r>
              <a:rPr lang="nl-NL" dirty="0" smtClean="0"/>
              <a:t>De helft van Java wordt binnen enkele dagen bezet</a:t>
            </a:r>
          </a:p>
          <a:p>
            <a:r>
              <a:rPr lang="nl-NL" dirty="0" smtClean="0"/>
              <a:t>Op Sumatra worden de olievelden bezet</a:t>
            </a:r>
          </a:p>
          <a:p>
            <a:endParaRPr lang="nl-NL" dirty="0"/>
          </a:p>
          <a:p>
            <a:r>
              <a:rPr lang="nl-NL" dirty="0" smtClean="0"/>
              <a:t>Maar, heroverde gebieden bleken niet te controleren</a:t>
            </a:r>
          </a:p>
          <a:p>
            <a:r>
              <a:rPr lang="nl-NL" dirty="0" smtClean="0"/>
              <a:t>Veel Indonesische aanvallen en aanslagen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3456" y="2539092"/>
            <a:ext cx="5758543" cy="4318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951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87085"/>
            <a:ext cx="8596668" cy="1251857"/>
          </a:xfrm>
        </p:spPr>
        <p:txBody>
          <a:bodyPr>
            <a:normAutofit/>
          </a:bodyPr>
          <a:lstStyle/>
          <a:p>
            <a:pPr algn="ctr"/>
            <a:r>
              <a:rPr lang="nl-NL" b="1" dirty="0" smtClean="0"/>
              <a:t>2</a:t>
            </a:r>
            <a:r>
              <a:rPr lang="nl-NL" b="1" baseline="30000" dirty="0" smtClean="0"/>
              <a:t>e</a:t>
            </a:r>
            <a:r>
              <a:rPr lang="nl-NL" b="1" dirty="0" smtClean="0"/>
              <a:t> </a:t>
            </a:r>
            <a:r>
              <a:rPr lang="nl-NL" b="1" dirty="0"/>
              <a:t>POLITIONELE ACTIE</a:t>
            </a:r>
            <a:br>
              <a:rPr lang="nl-NL" b="1" dirty="0"/>
            </a:br>
            <a:r>
              <a:rPr lang="nl-NL" b="1" dirty="0" smtClean="0"/>
              <a:t>1948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-1" y="1338943"/>
            <a:ext cx="12192001" cy="5519058"/>
          </a:xfrm>
        </p:spPr>
        <p:txBody>
          <a:bodyPr/>
          <a:lstStyle/>
          <a:p>
            <a:r>
              <a:rPr lang="nl-NL" dirty="0" smtClean="0"/>
              <a:t>Om een eind te maken aan Indonesische aanvallen en aanslagen</a:t>
            </a:r>
          </a:p>
          <a:p>
            <a:r>
              <a:rPr lang="nl-NL" dirty="0" smtClean="0"/>
              <a:t>Soekarno wordt </a:t>
            </a:r>
            <a:r>
              <a:rPr lang="nl-NL" dirty="0" err="1" smtClean="0"/>
              <a:t>gevngen</a:t>
            </a:r>
            <a:r>
              <a:rPr lang="nl-NL" dirty="0" smtClean="0"/>
              <a:t> genomen</a:t>
            </a:r>
          </a:p>
          <a:p>
            <a:r>
              <a:rPr lang="nl-NL" dirty="0" smtClean="0"/>
              <a:t>Orde en rust lijken hersteld, maar</a:t>
            </a:r>
          </a:p>
          <a:p>
            <a:endParaRPr lang="nl-NL" dirty="0"/>
          </a:p>
          <a:p>
            <a:r>
              <a:rPr lang="nl-NL" dirty="0" smtClean="0"/>
              <a:t>De V.S. en de Verenigde Naties veroordelen Politionele acties fel</a:t>
            </a:r>
          </a:p>
          <a:p>
            <a:r>
              <a:rPr lang="nl-NL" dirty="0" smtClean="0"/>
              <a:t>V.S. dreigt </a:t>
            </a:r>
            <a:r>
              <a:rPr lang="nl-NL" dirty="0" err="1" smtClean="0"/>
              <a:t>Marshall-hulp</a:t>
            </a:r>
            <a:r>
              <a:rPr lang="nl-NL" dirty="0" smtClean="0"/>
              <a:t> aan Nederland stop te leggen</a:t>
            </a:r>
          </a:p>
          <a:p>
            <a:r>
              <a:rPr lang="nl-NL" dirty="0" smtClean="0"/>
              <a:t>Nederland gehoorzaamt, omdat zij de </a:t>
            </a:r>
            <a:r>
              <a:rPr lang="nl-NL" dirty="0" err="1" smtClean="0"/>
              <a:t>Marshall-hulp</a:t>
            </a:r>
            <a:r>
              <a:rPr lang="nl-NL" dirty="0" smtClean="0"/>
              <a:t> 												          niet kunnen missen voor de wederopbouw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5114" y="3796236"/>
            <a:ext cx="6106886" cy="306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05138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126</TotalTime>
  <Words>486</Words>
  <Application>Microsoft Macintosh PowerPoint</Application>
  <PresentationFormat>Breedbeeld</PresentationFormat>
  <Paragraphs>91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Trebuchet MS</vt:lpstr>
      <vt:lpstr>Wingdings 3</vt:lpstr>
      <vt:lpstr>Arial</vt:lpstr>
      <vt:lpstr>Facet</vt:lpstr>
      <vt:lpstr>3.4  JAPANSE BEZETTING EN DEKOLONISATIE</vt:lpstr>
      <vt:lpstr>JAPAN EN DE 2E WERELDOORLOG</vt:lpstr>
      <vt:lpstr>KAMPEN EN DWANGARBEID</vt:lpstr>
      <vt:lpstr>DEKOLONISATIE</vt:lpstr>
      <vt:lpstr>NEDERLAND ACCEPTEERT REPUBLIEK INDONESIË NIET</vt:lpstr>
      <vt:lpstr>AKKOORD VAN LINGGADJATI</vt:lpstr>
      <vt:lpstr>VERZET TEGEN HET AKKOORD VAN LINGGADJATI</vt:lpstr>
      <vt:lpstr>1e POLITIONELE ACTIE 1947</vt:lpstr>
      <vt:lpstr>2e POLITIONELE ACTIE 1948</vt:lpstr>
      <vt:lpstr>POLITIONELE ACTIE OF MILITAIRE ACTIE</vt:lpstr>
      <vt:lpstr>SOUVEREINITEITSOVERDRACHT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3.4  JAPANSE BEZETTING EN DEKOLONISATIE</dc:title>
  <dc:creator>Microsoft Office-gebruiker</dc:creator>
  <cp:lastModifiedBy>Microsoft Office-gebruiker</cp:lastModifiedBy>
  <cp:revision>14</cp:revision>
  <dcterms:created xsi:type="dcterms:W3CDTF">2018-01-11T10:24:08Z</dcterms:created>
  <dcterms:modified xsi:type="dcterms:W3CDTF">2018-01-11T13:37:12Z</dcterms:modified>
</cp:coreProperties>
</file>